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62" r:id="rId6"/>
    <p:sldId id="259" r:id="rId7"/>
    <p:sldId id="260" r:id="rId8"/>
    <p:sldId id="261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EB838-1482-4D14-9407-971E2DFB3B77}" type="datetimeFigureOut">
              <a:rPr lang="en-CA" smtClean="0"/>
              <a:t>21/01/2013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60403-7635-4AD1-9771-87FDCF2329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8271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EB838-1482-4D14-9407-971E2DFB3B77}" type="datetimeFigureOut">
              <a:rPr lang="en-CA" smtClean="0"/>
              <a:t>21/01/2013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60403-7635-4AD1-9771-87FDCF2329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37492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EB838-1482-4D14-9407-971E2DFB3B77}" type="datetimeFigureOut">
              <a:rPr lang="en-CA" smtClean="0"/>
              <a:t>21/01/2013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60403-7635-4AD1-9771-87FDCF2329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41524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EB838-1482-4D14-9407-971E2DFB3B77}" type="datetimeFigureOut">
              <a:rPr lang="en-CA" smtClean="0"/>
              <a:t>21/01/2013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60403-7635-4AD1-9771-87FDCF2329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78569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EB838-1482-4D14-9407-971E2DFB3B77}" type="datetimeFigureOut">
              <a:rPr lang="en-CA" smtClean="0"/>
              <a:t>21/01/2013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60403-7635-4AD1-9771-87FDCF2329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64289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EB838-1482-4D14-9407-971E2DFB3B77}" type="datetimeFigureOut">
              <a:rPr lang="en-CA" smtClean="0"/>
              <a:t>21/01/2013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60403-7635-4AD1-9771-87FDCF2329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78594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EB838-1482-4D14-9407-971E2DFB3B77}" type="datetimeFigureOut">
              <a:rPr lang="en-CA" smtClean="0"/>
              <a:t>21/01/2013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60403-7635-4AD1-9771-87FDCF2329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29054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EB838-1482-4D14-9407-971E2DFB3B77}" type="datetimeFigureOut">
              <a:rPr lang="en-CA" smtClean="0"/>
              <a:t>21/01/2013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60403-7635-4AD1-9771-87FDCF2329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74659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EB838-1482-4D14-9407-971E2DFB3B77}" type="datetimeFigureOut">
              <a:rPr lang="en-CA" smtClean="0"/>
              <a:t>21/01/2013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60403-7635-4AD1-9771-87FDCF2329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99730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EB838-1482-4D14-9407-971E2DFB3B77}" type="datetimeFigureOut">
              <a:rPr lang="en-CA" smtClean="0"/>
              <a:t>21/01/2013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60403-7635-4AD1-9771-87FDCF2329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25086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EB838-1482-4D14-9407-971E2DFB3B77}" type="datetimeFigureOut">
              <a:rPr lang="en-CA" smtClean="0"/>
              <a:t>21/01/2013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60403-7635-4AD1-9771-87FDCF2329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62202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EB838-1482-4D14-9407-971E2DFB3B77}" type="datetimeFigureOut">
              <a:rPr lang="en-CA" smtClean="0"/>
              <a:t>21/01/2013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60403-7635-4AD1-9771-87FDCF2329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17026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medical-dictionary.thefreedictionary.com/Abuse" TargetMode="External"/><Relationship Id="rId2" Type="http://schemas.openxmlformats.org/officeDocument/2006/relationships/hyperlink" Target="http://medical-dictionary.thefreedictionary.com/Alcoholism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medical-dictionary.thefreedictionary.com/Smoking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Addiction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15254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Key Facts</a:t>
            </a:r>
            <a:endParaRPr lang="en-CA" dirty="0"/>
          </a:p>
        </p:txBody>
      </p:sp>
      <p:sp>
        <p:nvSpPr>
          <p:cNvPr id="3" name="TextBox 2"/>
          <p:cNvSpPr txBox="1"/>
          <p:nvPr/>
        </p:nvSpPr>
        <p:spPr>
          <a:xfrm>
            <a:off x="1115616" y="1844824"/>
            <a:ext cx="684076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CA" sz="3200" dirty="0" smtClean="0"/>
              <a:t>Short-term </a:t>
            </a:r>
            <a:r>
              <a:rPr lang="en-CA" sz="3200" dirty="0"/>
              <a:t>e</a:t>
            </a:r>
            <a:r>
              <a:rPr lang="en-CA" sz="3200" dirty="0" smtClean="0"/>
              <a:t>ffect</a:t>
            </a:r>
          </a:p>
          <a:p>
            <a:pPr marL="342900" indent="-342900">
              <a:buFont typeface="+mj-lt"/>
              <a:buAutoNum type="arabicPeriod"/>
            </a:pPr>
            <a:endParaRPr lang="en-CA" sz="3200" dirty="0"/>
          </a:p>
          <a:p>
            <a:pPr marL="342900" indent="-342900">
              <a:buFont typeface="+mj-lt"/>
              <a:buAutoNum type="arabicPeriod"/>
            </a:pPr>
            <a:r>
              <a:rPr lang="en-CA" sz="3200" dirty="0" smtClean="0"/>
              <a:t>Long-term effects</a:t>
            </a:r>
          </a:p>
          <a:p>
            <a:pPr marL="342900" indent="-342900">
              <a:buFont typeface="+mj-lt"/>
              <a:buAutoNum type="arabicPeriod"/>
            </a:pPr>
            <a:endParaRPr lang="en-CA" sz="3200" dirty="0"/>
          </a:p>
          <a:p>
            <a:pPr marL="342900" indent="-342900">
              <a:buFont typeface="+mj-lt"/>
              <a:buAutoNum type="arabicPeriod"/>
            </a:pPr>
            <a:r>
              <a:rPr lang="en-CA" sz="3200" dirty="0" smtClean="0"/>
              <a:t>Addiction symptoms</a:t>
            </a:r>
          </a:p>
          <a:p>
            <a:pPr marL="342900" indent="-342900">
              <a:buFont typeface="+mj-lt"/>
              <a:buAutoNum type="arabicPeriod"/>
            </a:pPr>
            <a:endParaRPr lang="en-CA" sz="3200" dirty="0"/>
          </a:p>
          <a:p>
            <a:pPr marL="342900" indent="-342900">
              <a:buFont typeface="+mj-lt"/>
              <a:buAutoNum type="arabicPeriod"/>
            </a:pPr>
            <a:r>
              <a:rPr lang="en-CA" sz="3200" dirty="0" smtClean="0"/>
              <a:t>Treatment</a:t>
            </a:r>
            <a:endParaRPr lang="en-CA" sz="3200" dirty="0"/>
          </a:p>
        </p:txBody>
      </p:sp>
    </p:spTree>
    <p:extLst>
      <p:ext uri="{BB962C8B-B14F-4D97-AF65-F5344CB8AC3E}">
        <p14:creationId xmlns:p14="http://schemas.microsoft.com/office/powerpoint/2010/main" val="28149762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ABC’s of Addiction</a:t>
            </a:r>
            <a:endParaRPr lang="en-CA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1772816"/>
            <a:ext cx="763284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000" dirty="0" smtClean="0"/>
              <a:t>	A			B			C</a:t>
            </a:r>
          </a:p>
          <a:p>
            <a:r>
              <a:rPr lang="en-CA" sz="2400" dirty="0" smtClean="0"/>
              <a:t>     Antecedent	                      Behavior		Consequences</a:t>
            </a:r>
            <a:endParaRPr lang="en-CA" sz="2400" dirty="0"/>
          </a:p>
          <a:p>
            <a:endParaRPr lang="en-CA" sz="4000" dirty="0" smtClean="0"/>
          </a:p>
          <a:p>
            <a:endParaRPr lang="en-CA" sz="4000" dirty="0"/>
          </a:p>
          <a:p>
            <a:endParaRPr lang="en-CA" sz="4000" dirty="0" smtClean="0"/>
          </a:p>
          <a:p>
            <a:endParaRPr lang="en-CA" sz="40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611560" y="2996952"/>
            <a:ext cx="79928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987824" y="1988840"/>
            <a:ext cx="72008" cy="43204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228184" y="1916832"/>
            <a:ext cx="72008" cy="43204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50277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Journal</a:t>
            </a:r>
            <a:endParaRPr lang="en-CA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916832"/>
            <a:ext cx="77048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 smtClean="0"/>
              <a:t>Why do some young people in Riverview use tobacco &amp; or alcohol?</a:t>
            </a:r>
            <a:endParaRPr lang="en-CA" sz="4800" dirty="0"/>
          </a:p>
        </p:txBody>
      </p:sp>
    </p:spTree>
    <p:extLst>
      <p:ext uri="{BB962C8B-B14F-4D97-AF65-F5344CB8AC3E}">
        <p14:creationId xmlns:p14="http://schemas.microsoft.com/office/powerpoint/2010/main" val="260671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Definition of Addiction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02397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Addiction</a:t>
            </a:r>
            <a:endParaRPr lang="en-CA" dirty="0"/>
          </a:p>
        </p:txBody>
      </p:sp>
      <p:sp>
        <p:nvSpPr>
          <p:cNvPr id="3" name="Rectangle 2"/>
          <p:cNvSpPr/>
          <p:nvPr/>
        </p:nvSpPr>
        <p:spPr>
          <a:xfrm>
            <a:off x="611560" y="1988840"/>
            <a:ext cx="79928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dirty="0" smtClean="0">
                <a:solidFill>
                  <a:srgbClr val="333333"/>
                </a:solidFill>
                <a:effectLst/>
              </a:rPr>
              <a:t>the</a:t>
            </a:r>
            <a:r>
              <a:rPr lang="en-CA" sz="2800" dirty="0" smtClean="0">
                <a:effectLst/>
              </a:rPr>
              <a:t> </a:t>
            </a:r>
            <a:r>
              <a:rPr lang="en-CA" sz="2800" dirty="0" smtClean="0">
                <a:solidFill>
                  <a:srgbClr val="333333"/>
                </a:solidFill>
                <a:effectLst/>
              </a:rPr>
              <a:t>state</a:t>
            </a:r>
            <a:r>
              <a:rPr lang="en-CA" sz="2800" dirty="0" smtClean="0">
                <a:effectLst/>
              </a:rPr>
              <a:t> </a:t>
            </a:r>
            <a:r>
              <a:rPr lang="en-CA" sz="2800" dirty="0" smtClean="0">
                <a:solidFill>
                  <a:srgbClr val="333333"/>
                </a:solidFill>
                <a:effectLst/>
              </a:rPr>
              <a:t>of</a:t>
            </a:r>
            <a:r>
              <a:rPr lang="en-CA" sz="2800" dirty="0" smtClean="0">
                <a:effectLst/>
              </a:rPr>
              <a:t> </a:t>
            </a:r>
            <a:r>
              <a:rPr lang="en-CA" sz="2800" dirty="0" smtClean="0">
                <a:solidFill>
                  <a:srgbClr val="333333"/>
                </a:solidFill>
                <a:effectLst/>
              </a:rPr>
              <a:t>being</a:t>
            </a:r>
            <a:r>
              <a:rPr lang="en-CA" sz="2800" dirty="0" smtClean="0">
                <a:effectLst/>
              </a:rPr>
              <a:t> </a:t>
            </a:r>
            <a:r>
              <a:rPr lang="en-CA" sz="2800" dirty="0" smtClean="0">
                <a:solidFill>
                  <a:srgbClr val="333333"/>
                </a:solidFill>
                <a:effectLst/>
              </a:rPr>
              <a:t>enslaved</a:t>
            </a:r>
            <a:r>
              <a:rPr lang="en-CA" sz="2800" dirty="0" smtClean="0">
                <a:effectLst/>
              </a:rPr>
              <a:t> to a </a:t>
            </a:r>
            <a:r>
              <a:rPr lang="en-CA" sz="2800" dirty="0" smtClean="0">
                <a:solidFill>
                  <a:srgbClr val="333333"/>
                </a:solidFill>
                <a:effectLst/>
              </a:rPr>
              <a:t>habit</a:t>
            </a:r>
            <a:r>
              <a:rPr lang="en-CA" sz="2800" dirty="0" smtClean="0">
                <a:effectLst/>
              </a:rPr>
              <a:t> or practice or to something that is psychologically or physically </a:t>
            </a:r>
            <a:r>
              <a:rPr lang="en-CA" sz="2800" dirty="0" smtClean="0">
                <a:solidFill>
                  <a:srgbClr val="0055BB"/>
                </a:solidFill>
                <a:effectLst/>
              </a:rPr>
              <a:t>habit-forming,</a:t>
            </a:r>
            <a:r>
              <a:rPr lang="en-CA" sz="2800" dirty="0" smtClean="0">
                <a:effectLst/>
              </a:rPr>
              <a:t> </a:t>
            </a:r>
            <a:r>
              <a:rPr lang="en-CA" sz="2800" dirty="0" smtClean="0">
                <a:solidFill>
                  <a:srgbClr val="333333"/>
                </a:solidFill>
                <a:effectLst/>
              </a:rPr>
              <a:t>as</a:t>
            </a:r>
            <a:r>
              <a:rPr lang="en-CA" sz="2800" dirty="0" smtClean="0">
                <a:effectLst/>
              </a:rPr>
              <a:t> </a:t>
            </a:r>
            <a:r>
              <a:rPr lang="en-CA" sz="2800" dirty="0" smtClean="0">
                <a:solidFill>
                  <a:srgbClr val="333333"/>
                </a:solidFill>
                <a:effectLst/>
              </a:rPr>
              <a:t>narcotics,</a:t>
            </a:r>
            <a:r>
              <a:rPr lang="en-CA" sz="2800" dirty="0" smtClean="0">
                <a:effectLst/>
              </a:rPr>
              <a:t> </a:t>
            </a:r>
            <a:r>
              <a:rPr lang="en-CA" sz="2800" dirty="0" smtClean="0">
                <a:solidFill>
                  <a:srgbClr val="333333"/>
                </a:solidFill>
                <a:effectLst/>
              </a:rPr>
              <a:t>to</a:t>
            </a:r>
            <a:r>
              <a:rPr lang="en-CA" sz="2800" dirty="0" smtClean="0">
                <a:effectLst/>
              </a:rPr>
              <a:t> </a:t>
            </a:r>
            <a:r>
              <a:rPr lang="en-CA" sz="2800" dirty="0" smtClean="0">
                <a:solidFill>
                  <a:srgbClr val="333333"/>
                </a:solidFill>
                <a:effectLst/>
              </a:rPr>
              <a:t>such</a:t>
            </a:r>
            <a:r>
              <a:rPr lang="en-CA" sz="2800" dirty="0" smtClean="0">
                <a:effectLst/>
              </a:rPr>
              <a:t> </a:t>
            </a:r>
            <a:r>
              <a:rPr lang="en-CA" sz="2800" dirty="0" smtClean="0">
                <a:solidFill>
                  <a:srgbClr val="333333"/>
                </a:solidFill>
                <a:effectLst/>
              </a:rPr>
              <a:t>an</a:t>
            </a:r>
            <a:r>
              <a:rPr lang="en-CA" sz="2800" dirty="0" smtClean="0">
                <a:effectLst/>
              </a:rPr>
              <a:t> </a:t>
            </a:r>
            <a:r>
              <a:rPr lang="en-CA" sz="2800" dirty="0" smtClean="0">
                <a:solidFill>
                  <a:srgbClr val="333333"/>
                </a:solidFill>
                <a:effectLst/>
              </a:rPr>
              <a:t>extent</a:t>
            </a:r>
            <a:r>
              <a:rPr lang="en-CA" sz="2800" dirty="0" smtClean="0">
                <a:effectLst/>
              </a:rPr>
              <a:t> </a:t>
            </a:r>
            <a:r>
              <a:rPr lang="en-CA" sz="2800" dirty="0" smtClean="0">
                <a:solidFill>
                  <a:srgbClr val="333333"/>
                </a:solidFill>
                <a:effectLst/>
              </a:rPr>
              <a:t>that</a:t>
            </a:r>
            <a:r>
              <a:rPr lang="en-CA" sz="2800" dirty="0" smtClean="0">
                <a:effectLst/>
              </a:rPr>
              <a:t> </a:t>
            </a:r>
            <a:r>
              <a:rPr lang="en-CA" sz="2800" dirty="0" smtClean="0">
                <a:solidFill>
                  <a:srgbClr val="333333"/>
                </a:solidFill>
                <a:effectLst/>
              </a:rPr>
              <a:t>its</a:t>
            </a:r>
            <a:r>
              <a:rPr lang="en-CA" sz="2800" dirty="0" smtClean="0">
                <a:effectLst/>
              </a:rPr>
              <a:t> </a:t>
            </a:r>
            <a:r>
              <a:rPr lang="en-CA" sz="2800" dirty="0" smtClean="0">
                <a:solidFill>
                  <a:srgbClr val="333333"/>
                </a:solidFill>
                <a:effectLst/>
              </a:rPr>
              <a:t>cessation</a:t>
            </a:r>
            <a:r>
              <a:rPr lang="en-CA" sz="2800" dirty="0" smtClean="0">
                <a:effectLst/>
              </a:rPr>
              <a:t> </a:t>
            </a:r>
            <a:r>
              <a:rPr lang="en-CA" sz="2800" dirty="0" smtClean="0">
                <a:solidFill>
                  <a:srgbClr val="333333"/>
                </a:solidFill>
                <a:effectLst/>
              </a:rPr>
              <a:t>causes</a:t>
            </a:r>
            <a:r>
              <a:rPr lang="en-CA" sz="2800" dirty="0" smtClean="0">
                <a:effectLst/>
              </a:rPr>
              <a:t> </a:t>
            </a:r>
            <a:r>
              <a:rPr lang="en-CA" sz="2800" dirty="0" smtClean="0">
                <a:solidFill>
                  <a:srgbClr val="333333"/>
                </a:solidFill>
                <a:effectLst/>
              </a:rPr>
              <a:t>severe</a:t>
            </a:r>
            <a:r>
              <a:rPr lang="en-CA" sz="2800" dirty="0" smtClean="0">
                <a:effectLst/>
              </a:rPr>
              <a:t> </a:t>
            </a:r>
            <a:r>
              <a:rPr lang="en-CA" sz="2800" dirty="0" smtClean="0">
                <a:solidFill>
                  <a:srgbClr val="333333"/>
                </a:solidFill>
                <a:effectLst/>
              </a:rPr>
              <a:t>trauma.</a:t>
            </a:r>
            <a:r>
              <a:rPr lang="en-CA" sz="2800" dirty="0" smtClean="0">
                <a:effectLst/>
              </a:rPr>
              <a:t> </a:t>
            </a:r>
            <a:endParaRPr lang="en-CA" sz="2800" dirty="0"/>
          </a:p>
        </p:txBody>
      </p:sp>
      <p:sp>
        <p:nvSpPr>
          <p:cNvPr id="4" name="Rectangle 3"/>
          <p:cNvSpPr/>
          <p:nvPr/>
        </p:nvSpPr>
        <p:spPr>
          <a:xfrm>
            <a:off x="827584" y="5301208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 smtClean="0"/>
              <a:t>http://dictionary.reference.com/browse/addiction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26091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Addiction</a:t>
            </a:r>
            <a:endParaRPr lang="en-CA" dirty="0"/>
          </a:p>
        </p:txBody>
      </p:sp>
      <p:sp>
        <p:nvSpPr>
          <p:cNvPr id="3" name="Rectangle 2"/>
          <p:cNvSpPr/>
          <p:nvPr/>
        </p:nvSpPr>
        <p:spPr>
          <a:xfrm>
            <a:off x="755576" y="1443841"/>
            <a:ext cx="770485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400" dirty="0" smtClean="0">
                <a:effectLst/>
              </a:rPr>
              <a:t>Addiction is a persistent, compulsive dependence on a behavior or substance. The term has been partially replaced by the word </a:t>
            </a:r>
            <a:r>
              <a:rPr lang="en-CA" sz="2400" i="1" dirty="0" smtClean="0">
                <a:effectLst/>
              </a:rPr>
              <a:t>dependence</a:t>
            </a:r>
            <a:r>
              <a:rPr lang="en-CA" sz="2400" dirty="0" smtClean="0">
                <a:effectLst/>
              </a:rPr>
              <a:t> for substance abuse. Addiction has been extended, however, to include mood-altering behaviors or activities. Some researchers speak of two types of addictions: substance addictions (for example, </a:t>
            </a:r>
            <a:r>
              <a:rPr lang="en-CA" sz="2400" dirty="0" smtClean="0">
                <a:effectLst/>
                <a:hlinkClick r:id="rId2" action="ppaction://hlinkfile"/>
              </a:rPr>
              <a:t>alcoholism</a:t>
            </a:r>
            <a:r>
              <a:rPr lang="en-CA" sz="2400" dirty="0" smtClean="0">
                <a:effectLst/>
              </a:rPr>
              <a:t>, drug </a:t>
            </a:r>
            <a:r>
              <a:rPr lang="en-CA" sz="2400" dirty="0" smtClean="0">
                <a:effectLst/>
                <a:hlinkClick r:id="rId3" action="ppaction://hlinkfile"/>
              </a:rPr>
              <a:t>abuse</a:t>
            </a:r>
            <a:r>
              <a:rPr lang="en-CA" sz="2400" dirty="0" smtClean="0">
                <a:effectLst/>
              </a:rPr>
              <a:t>, and </a:t>
            </a:r>
            <a:r>
              <a:rPr lang="en-CA" sz="2400" dirty="0" smtClean="0">
                <a:effectLst/>
                <a:hlinkClick r:id="rId4" action="ppaction://hlinkfile"/>
              </a:rPr>
              <a:t>smoking</a:t>
            </a:r>
            <a:r>
              <a:rPr lang="en-CA" sz="2400" dirty="0" smtClean="0">
                <a:effectLst/>
              </a:rPr>
              <a:t>); and process addictions (for example, gambling, spending, shopping, eating, and sexual activity). There is a growing recognition that many addicts, such as </a:t>
            </a:r>
            <a:r>
              <a:rPr lang="en-CA" sz="2400" dirty="0" err="1" smtClean="0">
                <a:effectLst/>
              </a:rPr>
              <a:t>polydrug</a:t>
            </a:r>
            <a:r>
              <a:rPr lang="en-CA" sz="2400" dirty="0" smtClean="0">
                <a:effectLst/>
              </a:rPr>
              <a:t> abusers, are addicted to more than one substance or process.</a:t>
            </a:r>
            <a:endParaRPr lang="en-CA" sz="2400" dirty="0"/>
          </a:p>
        </p:txBody>
      </p:sp>
      <p:sp>
        <p:nvSpPr>
          <p:cNvPr id="4" name="Rectangle 3"/>
          <p:cNvSpPr/>
          <p:nvPr/>
        </p:nvSpPr>
        <p:spPr>
          <a:xfrm>
            <a:off x="899592" y="6021288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 smtClean="0"/>
              <a:t>http://medical-dictionary.thefreedictionary.com/addiction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52352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Symptoms of Addiction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12623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Symptoms of Addiction</a:t>
            </a:r>
            <a:endParaRPr lang="en-CA" dirty="0"/>
          </a:p>
        </p:txBody>
      </p:sp>
      <p:sp>
        <p:nvSpPr>
          <p:cNvPr id="3" name="Rectangle 2"/>
          <p:cNvSpPr/>
          <p:nvPr/>
        </p:nvSpPr>
        <p:spPr>
          <a:xfrm>
            <a:off x="611560" y="1340768"/>
            <a:ext cx="79208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dirty="0" smtClean="0"/>
              <a:t>Physical warning signs of drug abuse</a:t>
            </a:r>
          </a:p>
          <a:p>
            <a:endParaRPr lang="en-CA" b="1" dirty="0" smtClean="0"/>
          </a:p>
          <a:p>
            <a:endParaRPr lang="en-CA" b="1" dirty="0" smtClean="0"/>
          </a:p>
          <a:p>
            <a:pPr>
              <a:buFont typeface="Arial"/>
              <a:buChar char="•"/>
            </a:pPr>
            <a:r>
              <a:rPr lang="en-CA" dirty="0" smtClean="0"/>
              <a:t>Bloodshot eyes, pupils larger or smaller than usual. </a:t>
            </a:r>
          </a:p>
          <a:p>
            <a:pPr>
              <a:buFont typeface="Arial"/>
              <a:buChar char="•"/>
            </a:pPr>
            <a:endParaRPr lang="en-CA" dirty="0" smtClean="0"/>
          </a:p>
          <a:p>
            <a:pPr>
              <a:buFont typeface="Arial"/>
              <a:buChar char="•"/>
            </a:pPr>
            <a:r>
              <a:rPr lang="en-CA" dirty="0" smtClean="0"/>
              <a:t>Changes in appetite or sleep patterns. Sudden weight loss or weight gain.</a:t>
            </a:r>
          </a:p>
          <a:p>
            <a:pPr>
              <a:buFont typeface="Arial"/>
              <a:buChar char="•"/>
            </a:pPr>
            <a:r>
              <a:rPr lang="en-CA" dirty="0" smtClean="0"/>
              <a:t> </a:t>
            </a:r>
          </a:p>
          <a:p>
            <a:pPr>
              <a:buFont typeface="Arial"/>
              <a:buChar char="•"/>
            </a:pPr>
            <a:r>
              <a:rPr lang="en-CA" dirty="0" smtClean="0"/>
              <a:t>Deterioration of physical appearance, personal grooming habits. </a:t>
            </a:r>
          </a:p>
          <a:p>
            <a:pPr>
              <a:buFont typeface="Arial"/>
              <a:buChar char="•"/>
            </a:pPr>
            <a:endParaRPr lang="en-CA" dirty="0" smtClean="0"/>
          </a:p>
          <a:p>
            <a:pPr>
              <a:buFont typeface="Arial"/>
              <a:buChar char="•"/>
            </a:pPr>
            <a:r>
              <a:rPr lang="en-CA" dirty="0" smtClean="0"/>
              <a:t>Unusual smells on breath, body, or clothing. </a:t>
            </a:r>
          </a:p>
          <a:p>
            <a:pPr>
              <a:buFont typeface="Arial"/>
              <a:buChar char="•"/>
            </a:pPr>
            <a:endParaRPr lang="en-CA" dirty="0" smtClean="0"/>
          </a:p>
          <a:p>
            <a:pPr>
              <a:buFont typeface="Arial"/>
              <a:buChar char="•"/>
            </a:pPr>
            <a:r>
              <a:rPr lang="en-CA" dirty="0" smtClean="0"/>
              <a:t>Tremors, slurred speech, or impaired coordination. </a:t>
            </a:r>
          </a:p>
        </p:txBody>
      </p:sp>
    </p:spTree>
    <p:extLst>
      <p:ext uri="{BB962C8B-B14F-4D97-AF65-F5344CB8AC3E}">
        <p14:creationId xmlns:p14="http://schemas.microsoft.com/office/powerpoint/2010/main" val="1361317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endParaRPr lang="en-CA" dirty="0"/>
          </a:p>
        </p:txBody>
      </p:sp>
      <p:sp>
        <p:nvSpPr>
          <p:cNvPr id="3" name="Rectangle 2"/>
          <p:cNvSpPr/>
          <p:nvPr/>
        </p:nvSpPr>
        <p:spPr>
          <a:xfrm>
            <a:off x="395536" y="1772816"/>
            <a:ext cx="835292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CA" b="1" dirty="0" smtClean="0">
                <a:solidFill>
                  <a:prstClr val="black"/>
                </a:solidFill>
              </a:rPr>
              <a:t>Behavioral </a:t>
            </a:r>
            <a:r>
              <a:rPr lang="en-CA" b="1" dirty="0">
                <a:solidFill>
                  <a:prstClr val="black"/>
                </a:solidFill>
              </a:rPr>
              <a:t>signs of drug </a:t>
            </a:r>
            <a:r>
              <a:rPr lang="en-CA" b="1" dirty="0" smtClean="0">
                <a:solidFill>
                  <a:prstClr val="black"/>
                </a:solidFill>
              </a:rPr>
              <a:t>abuse</a:t>
            </a:r>
          </a:p>
          <a:p>
            <a:pPr lvl="0"/>
            <a:endParaRPr lang="en-CA" b="1" dirty="0">
              <a:solidFill>
                <a:prstClr val="black"/>
              </a:solidFill>
            </a:endParaRPr>
          </a:p>
          <a:p>
            <a:pPr lvl="0">
              <a:buFont typeface="Arial"/>
              <a:buChar char="•"/>
            </a:pPr>
            <a:r>
              <a:rPr lang="en-CA" dirty="0">
                <a:solidFill>
                  <a:prstClr val="black"/>
                </a:solidFill>
              </a:rPr>
              <a:t>Drop in attendance and performance at work or school. </a:t>
            </a:r>
            <a:endParaRPr lang="en-CA" dirty="0" smtClean="0">
              <a:solidFill>
                <a:prstClr val="black"/>
              </a:solidFill>
            </a:endParaRPr>
          </a:p>
          <a:p>
            <a:pPr lvl="0">
              <a:buFont typeface="Arial"/>
              <a:buChar char="•"/>
            </a:pPr>
            <a:endParaRPr lang="en-CA" dirty="0">
              <a:solidFill>
                <a:prstClr val="black"/>
              </a:solidFill>
            </a:endParaRPr>
          </a:p>
          <a:p>
            <a:pPr lvl="0">
              <a:buFont typeface="Arial"/>
              <a:buChar char="•"/>
            </a:pPr>
            <a:r>
              <a:rPr lang="en-CA" dirty="0">
                <a:solidFill>
                  <a:prstClr val="black"/>
                </a:solidFill>
              </a:rPr>
              <a:t>Unexplained need for money or financial problems. May borrow or steal to get it</a:t>
            </a:r>
            <a:r>
              <a:rPr lang="en-CA" dirty="0" smtClean="0">
                <a:solidFill>
                  <a:prstClr val="black"/>
                </a:solidFill>
              </a:rPr>
              <a:t>.</a:t>
            </a:r>
          </a:p>
          <a:p>
            <a:pPr lvl="0">
              <a:buFont typeface="Arial"/>
              <a:buChar char="•"/>
            </a:pPr>
            <a:endParaRPr lang="en-CA" dirty="0">
              <a:solidFill>
                <a:prstClr val="black"/>
              </a:solidFill>
            </a:endParaRPr>
          </a:p>
          <a:p>
            <a:pPr lvl="0">
              <a:buFont typeface="Arial"/>
              <a:buChar char="•"/>
            </a:pPr>
            <a:r>
              <a:rPr lang="en-CA" dirty="0">
                <a:solidFill>
                  <a:prstClr val="black"/>
                </a:solidFill>
              </a:rPr>
              <a:t>Engaging in secretive or suspicious behaviors. </a:t>
            </a:r>
            <a:endParaRPr lang="en-CA" dirty="0" smtClean="0">
              <a:solidFill>
                <a:prstClr val="black"/>
              </a:solidFill>
            </a:endParaRPr>
          </a:p>
          <a:p>
            <a:pPr lvl="0">
              <a:buFont typeface="Arial"/>
              <a:buChar char="•"/>
            </a:pPr>
            <a:endParaRPr lang="en-CA" dirty="0">
              <a:solidFill>
                <a:prstClr val="black"/>
              </a:solidFill>
            </a:endParaRPr>
          </a:p>
          <a:p>
            <a:pPr lvl="0">
              <a:buFont typeface="Arial"/>
              <a:buChar char="•"/>
            </a:pPr>
            <a:r>
              <a:rPr lang="en-CA" dirty="0">
                <a:solidFill>
                  <a:prstClr val="black"/>
                </a:solidFill>
              </a:rPr>
              <a:t>Sudden change in friends, favorite hangouts, and hobbies. </a:t>
            </a:r>
            <a:endParaRPr lang="en-CA" dirty="0" smtClean="0">
              <a:solidFill>
                <a:prstClr val="black"/>
              </a:solidFill>
            </a:endParaRPr>
          </a:p>
          <a:p>
            <a:pPr lvl="0">
              <a:buFont typeface="Arial"/>
              <a:buChar char="•"/>
            </a:pPr>
            <a:endParaRPr lang="en-CA" dirty="0">
              <a:solidFill>
                <a:prstClr val="black"/>
              </a:solidFill>
            </a:endParaRPr>
          </a:p>
          <a:p>
            <a:pPr lvl="0">
              <a:buFont typeface="Arial"/>
              <a:buChar char="•"/>
            </a:pPr>
            <a:r>
              <a:rPr lang="en-CA" dirty="0">
                <a:solidFill>
                  <a:prstClr val="black"/>
                </a:solidFill>
              </a:rPr>
              <a:t>Frequently getting into trouble (fights, accidents, illegal activities). </a:t>
            </a:r>
          </a:p>
        </p:txBody>
      </p:sp>
    </p:spTree>
    <p:extLst>
      <p:ext uri="{BB962C8B-B14F-4D97-AF65-F5344CB8AC3E}">
        <p14:creationId xmlns:p14="http://schemas.microsoft.com/office/powerpoint/2010/main" val="1308279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Symptoms of Addiction</a:t>
            </a:r>
            <a:endParaRPr lang="en-CA" dirty="0"/>
          </a:p>
        </p:txBody>
      </p:sp>
      <p:sp>
        <p:nvSpPr>
          <p:cNvPr id="3" name="Rectangle 2"/>
          <p:cNvSpPr/>
          <p:nvPr/>
        </p:nvSpPr>
        <p:spPr>
          <a:xfrm>
            <a:off x="755576" y="1524929"/>
            <a:ext cx="684076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CA" b="1" dirty="0" smtClean="0">
                <a:solidFill>
                  <a:prstClr val="black"/>
                </a:solidFill>
              </a:rPr>
              <a:t>Psychological </a:t>
            </a:r>
            <a:r>
              <a:rPr lang="en-CA" b="1" dirty="0">
                <a:solidFill>
                  <a:prstClr val="black"/>
                </a:solidFill>
              </a:rPr>
              <a:t>warning signs of drug </a:t>
            </a:r>
            <a:r>
              <a:rPr lang="en-CA" b="1" dirty="0" smtClean="0">
                <a:solidFill>
                  <a:prstClr val="black"/>
                </a:solidFill>
              </a:rPr>
              <a:t>abuse</a:t>
            </a:r>
          </a:p>
          <a:p>
            <a:pPr lvl="0"/>
            <a:endParaRPr lang="en-CA" b="1" dirty="0">
              <a:solidFill>
                <a:prstClr val="black"/>
              </a:solidFill>
            </a:endParaRPr>
          </a:p>
          <a:p>
            <a:pPr lvl="0">
              <a:buFont typeface="Arial"/>
              <a:buChar char="•"/>
            </a:pPr>
            <a:r>
              <a:rPr lang="en-CA" dirty="0">
                <a:solidFill>
                  <a:prstClr val="black"/>
                </a:solidFill>
              </a:rPr>
              <a:t>Unexplained change in personality or attitude. </a:t>
            </a:r>
            <a:endParaRPr lang="en-CA" dirty="0" smtClean="0">
              <a:solidFill>
                <a:prstClr val="black"/>
              </a:solidFill>
            </a:endParaRPr>
          </a:p>
          <a:p>
            <a:pPr lvl="0">
              <a:buFont typeface="Arial"/>
              <a:buChar char="•"/>
            </a:pPr>
            <a:endParaRPr lang="en-CA" dirty="0">
              <a:solidFill>
                <a:prstClr val="black"/>
              </a:solidFill>
            </a:endParaRPr>
          </a:p>
          <a:p>
            <a:pPr lvl="0">
              <a:buFont typeface="Arial"/>
              <a:buChar char="•"/>
            </a:pPr>
            <a:r>
              <a:rPr lang="en-CA" dirty="0">
                <a:solidFill>
                  <a:prstClr val="black"/>
                </a:solidFill>
              </a:rPr>
              <a:t>Sudden mood swings, irritability, or angry outbursts. </a:t>
            </a:r>
            <a:endParaRPr lang="en-CA" dirty="0" smtClean="0">
              <a:solidFill>
                <a:prstClr val="black"/>
              </a:solidFill>
            </a:endParaRPr>
          </a:p>
          <a:p>
            <a:pPr lvl="0">
              <a:buFont typeface="Arial"/>
              <a:buChar char="•"/>
            </a:pPr>
            <a:endParaRPr lang="en-CA" dirty="0">
              <a:solidFill>
                <a:prstClr val="black"/>
              </a:solidFill>
            </a:endParaRPr>
          </a:p>
          <a:p>
            <a:pPr lvl="0">
              <a:buFont typeface="Arial"/>
              <a:buChar char="•"/>
            </a:pPr>
            <a:r>
              <a:rPr lang="en-CA" dirty="0">
                <a:solidFill>
                  <a:prstClr val="black"/>
                </a:solidFill>
              </a:rPr>
              <a:t>Periods of unusual hyperactivity, agitation, or giddiness. </a:t>
            </a:r>
            <a:endParaRPr lang="en-CA" dirty="0" smtClean="0">
              <a:solidFill>
                <a:prstClr val="black"/>
              </a:solidFill>
            </a:endParaRPr>
          </a:p>
          <a:p>
            <a:pPr lvl="0">
              <a:buFont typeface="Arial"/>
              <a:buChar char="•"/>
            </a:pPr>
            <a:endParaRPr lang="en-CA" dirty="0">
              <a:solidFill>
                <a:prstClr val="black"/>
              </a:solidFill>
            </a:endParaRPr>
          </a:p>
          <a:p>
            <a:pPr lvl="0">
              <a:buFont typeface="Arial"/>
              <a:buChar char="•"/>
            </a:pPr>
            <a:r>
              <a:rPr lang="en-CA" dirty="0">
                <a:solidFill>
                  <a:prstClr val="black"/>
                </a:solidFill>
              </a:rPr>
              <a:t>Lack of motivation; appears lethargic or “spaced out</a:t>
            </a:r>
            <a:r>
              <a:rPr lang="en-CA" dirty="0" smtClean="0">
                <a:solidFill>
                  <a:prstClr val="black"/>
                </a:solidFill>
              </a:rPr>
              <a:t>.”</a:t>
            </a:r>
          </a:p>
          <a:p>
            <a:pPr lvl="0"/>
            <a:r>
              <a:rPr lang="en-CA" dirty="0" smtClean="0">
                <a:solidFill>
                  <a:prstClr val="black"/>
                </a:solidFill>
              </a:rPr>
              <a:t> </a:t>
            </a:r>
            <a:endParaRPr lang="en-CA" dirty="0">
              <a:solidFill>
                <a:prstClr val="black"/>
              </a:solidFill>
            </a:endParaRPr>
          </a:p>
          <a:p>
            <a:pPr lvl="0">
              <a:buFont typeface="Arial"/>
              <a:buChar char="•"/>
            </a:pPr>
            <a:r>
              <a:rPr lang="en-CA" dirty="0">
                <a:solidFill>
                  <a:prstClr val="black"/>
                </a:solidFill>
              </a:rPr>
              <a:t>Appears fearful, anxious, or paranoid, with no reason. 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6020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Tobacco &amp; Alcohol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87582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368</Words>
  <Application>Microsoft Office PowerPoint</Application>
  <PresentationFormat>On-screen Show (4:3)</PresentationFormat>
  <Paragraphs>61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Addiction</vt:lpstr>
      <vt:lpstr>Definition of Addiction</vt:lpstr>
      <vt:lpstr>Addiction</vt:lpstr>
      <vt:lpstr>Addiction</vt:lpstr>
      <vt:lpstr>Symptoms of Addiction</vt:lpstr>
      <vt:lpstr>Symptoms of Addiction</vt:lpstr>
      <vt:lpstr>PowerPoint Presentation</vt:lpstr>
      <vt:lpstr>Symptoms of Addiction</vt:lpstr>
      <vt:lpstr>Tobacco &amp; Alcohol</vt:lpstr>
      <vt:lpstr>Key Facts</vt:lpstr>
      <vt:lpstr>ABC’s of Addiction</vt:lpstr>
      <vt:lpstr>Journal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Addiction</dc:title>
  <dc:creator>Sean</dc:creator>
  <cp:lastModifiedBy>Sean</cp:lastModifiedBy>
  <cp:revision>17</cp:revision>
  <dcterms:created xsi:type="dcterms:W3CDTF">2013-01-21T10:58:20Z</dcterms:created>
  <dcterms:modified xsi:type="dcterms:W3CDTF">2013-01-21T11:22:48Z</dcterms:modified>
</cp:coreProperties>
</file>